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70" r:id="rId5"/>
  </p:sldMasterIdLst>
  <p:sldIdLst>
    <p:sldId id="292" r:id="rId6"/>
    <p:sldId id="311" r:id="rId7"/>
    <p:sldId id="312" r:id="rId8"/>
    <p:sldId id="313" r:id="rId9"/>
    <p:sldId id="280" r:id="rId10"/>
    <p:sldId id="286" r:id="rId11"/>
    <p:sldId id="289" r:id="rId12"/>
    <p:sldId id="316" r:id="rId13"/>
    <p:sldId id="295" r:id="rId14"/>
    <p:sldId id="298" r:id="rId15"/>
    <p:sldId id="301" r:id="rId16"/>
    <p:sldId id="304" r:id="rId17"/>
    <p:sldId id="307" r:id="rId18"/>
    <p:sldId id="310" r:id="rId19"/>
    <p:sldId id="318" r:id="rId20"/>
    <p:sldId id="319" r:id="rId21"/>
    <p:sldId id="320" r:id="rId22"/>
    <p:sldId id="321" r:id="rId23"/>
    <p:sldId id="322" r:id="rId24"/>
    <p:sldId id="315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7/23/2021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750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679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7/23/2021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31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7/23/2021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058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7/23/2021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95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7/23/2021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14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7/23/2021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700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7/23/2021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161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7/23/2021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53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7/23/2021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808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7/23/2021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409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2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6F1F-CE9B-4651-A6AA-CD717754106B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1451-1387-4CA6-816F-3879F97B5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451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�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2BA1780-A246-4C7F-9267-727EF2F4E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846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D7398C-75E5-4CB0-BA4F-D7D5CF2495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350017"/>
            <a:ext cx="4775075" cy="951983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Impacts of the Inpatient smoking Ban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5BFB45-FC34-495C-9C68-F9641246C2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3272" y="3676913"/>
            <a:ext cx="5120639" cy="1047487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Casey Bohrman, MSW, PhD</a:t>
            </a:r>
          </a:p>
          <a:p>
            <a:r>
              <a:rPr lang="en-US" sz="2000" dirty="0">
                <a:solidFill>
                  <a:schemeClr val="tx1"/>
                </a:solidFill>
              </a:rPr>
              <a:t>West Chester University,</a:t>
            </a:r>
          </a:p>
          <a:p>
            <a:r>
              <a:rPr lang="en-US" sz="2000" dirty="0">
                <a:solidFill>
                  <a:schemeClr val="tx1"/>
                </a:solidFill>
              </a:rPr>
              <a:t> Department of Graduate Social Work</a:t>
            </a:r>
          </a:p>
        </p:txBody>
      </p:sp>
    </p:spTree>
    <p:extLst>
      <p:ext uri="{BB962C8B-B14F-4D97-AF65-F5344CB8AC3E}">
        <p14:creationId xmlns:p14="http://schemas.microsoft.com/office/powerpoint/2010/main" val="21520829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1794000" y="140000"/>
            <a:ext cx="82296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3200" dirty="0">
                <a:solidFill>
                  <a:prstClr val="black"/>
                </a:solidFill>
                <a:latin typeface="Calibri"/>
              </a:rPr>
              <a:t>Q7 - Did you leave drug and alcohol inpatient treatment early?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540539"/>
              </p:ext>
            </p:extLst>
          </p:nvPr>
        </p:nvGraphicFramePr>
        <p:xfrm>
          <a:off x="1789680" y="2397760"/>
          <a:ext cx="8349264" cy="20726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87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7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7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73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Answer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55.10%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44.90%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1794000" y="140000"/>
            <a:ext cx="82296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3200" dirty="0">
                <a:solidFill>
                  <a:prstClr val="black"/>
                </a:solidFill>
                <a:latin typeface="Calibri"/>
              </a:rPr>
              <a:t>Q8 - Were you kicked out or did you leave early on your own?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494904"/>
              </p:ext>
            </p:extLst>
          </p:nvPr>
        </p:nvGraphicFramePr>
        <p:xfrm>
          <a:off x="1794000" y="2014400"/>
          <a:ext cx="8349264" cy="24993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87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7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7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73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Answer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Kicked 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7.41%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Left early on my 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92.59%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1794000" y="140000"/>
            <a:ext cx="82296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3200" dirty="0">
                <a:solidFill>
                  <a:prstClr val="black"/>
                </a:solidFill>
                <a:latin typeface="Calibri"/>
              </a:rPr>
              <a:t>Q9 - Was smoking part of the reason you left?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574354"/>
              </p:ext>
            </p:extLst>
          </p:nvPr>
        </p:nvGraphicFramePr>
        <p:xfrm>
          <a:off x="1794000" y="2146480"/>
          <a:ext cx="8349264" cy="20726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87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7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7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73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Answer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85.19%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14.81%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1794000" y="140000"/>
            <a:ext cx="82296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3200" dirty="0">
                <a:solidFill>
                  <a:prstClr val="black"/>
                </a:solidFill>
                <a:latin typeface="Calibri"/>
              </a:rPr>
              <a:t>Q10 - How soon after leaving inpatient treatment did you start smoking again?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992395"/>
              </p:ext>
            </p:extLst>
          </p:nvPr>
        </p:nvGraphicFramePr>
        <p:xfrm>
          <a:off x="1921368" y="1709600"/>
          <a:ext cx="8349264" cy="4389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87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7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7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73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Answer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Within a 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8.16%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Within a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59.18%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Never stopped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26.53%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 month or more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6.12%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1794000" y="140000"/>
            <a:ext cx="82296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3200" dirty="0">
                <a:solidFill>
                  <a:prstClr val="black"/>
                </a:solidFill>
                <a:latin typeface="Calibri"/>
              </a:rPr>
              <a:t>Q11 - Are you thinking about going into inpatient treatment for alcohol or drug use in the next 3 months?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337928"/>
              </p:ext>
            </p:extLst>
          </p:nvPr>
        </p:nvGraphicFramePr>
        <p:xfrm>
          <a:off x="1674336" y="2248080"/>
          <a:ext cx="8349264" cy="25908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87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7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7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73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Answer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59.82%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Maybe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16.07%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24.11%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1794000" y="140000"/>
            <a:ext cx="82296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3200" dirty="0">
                <a:solidFill>
                  <a:prstClr val="black"/>
                </a:solidFill>
                <a:latin typeface="Calibri"/>
              </a:rPr>
              <a:t>Q12 - Will smoking impact your decision about whether to get inpatient treatment?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854719"/>
              </p:ext>
            </p:extLst>
          </p:nvPr>
        </p:nvGraphicFramePr>
        <p:xfrm>
          <a:off x="1674336" y="2258240"/>
          <a:ext cx="8349264" cy="25908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87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7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7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73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Answer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45.88%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Maybe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9.41%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44.71%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1794000" y="292400"/>
            <a:ext cx="82296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3200" dirty="0">
                <a:solidFill>
                  <a:prstClr val="black"/>
                </a:solidFill>
                <a:latin typeface="Calibri"/>
              </a:rPr>
              <a:t>Q13 - Is smoking a factor in your decision not to go inpatient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080728"/>
              </p:ext>
            </p:extLst>
          </p:nvPr>
        </p:nvGraphicFramePr>
        <p:xfrm>
          <a:off x="1794000" y="2217600"/>
          <a:ext cx="8349264" cy="20726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87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7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7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73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Answer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40.74%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59.26%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2CB00DA-138B-45AC-9F1B-330A05677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Q14 - Please provide us with any additional information you would like to share regarding your experiences with the smoking ban?</a:t>
            </a:r>
          </a:p>
          <a:p>
            <a:endParaRPr lang="en-US" sz="3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CB4C2D-40F0-4B48-A7E6-942BFA98E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In the process of doing a content analysis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12 in support, 7 have mixed opinions and 48 oppose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59AE3-E2F1-4E04-B5E4-D651F8E75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Sample Quotes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0ED96-0E9B-47C8-959F-041F0DDAB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In support</a:t>
            </a:r>
          </a:p>
          <a:p>
            <a:pPr marL="457200" marR="0" lvl="1" indent="-18288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prstClr val="black">
                  <a:lumMod val="85000"/>
                  <a:lumOff val="15000"/>
                </a:prstClr>
              </a:buClr>
              <a:buSzTx/>
              <a:buFont typeface="Garamond" pitchFamily="18" charset="0"/>
              <a:buChar char="◦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“It’s needed”</a:t>
            </a:r>
          </a:p>
          <a:p>
            <a:pPr marL="457200" marR="0" lvl="1" indent="-18288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prstClr val="black">
                  <a:lumMod val="85000"/>
                  <a:lumOff val="15000"/>
                </a:prstClr>
              </a:buClr>
              <a:buSzTx/>
              <a:buFont typeface="Garamond" pitchFamily="18" charset="0"/>
              <a:buChar char="◦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“Smoking is bad for your health” </a:t>
            </a:r>
          </a:p>
          <a:p>
            <a:pPr marL="457200" marR="0" lvl="1" indent="-18288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prstClr val="black">
                  <a:lumMod val="85000"/>
                  <a:lumOff val="15000"/>
                </a:prstClr>
              </a:buClr>
              <a:buSzTx/>
              <a:buFont typeface="Garamond" pitchFamily="18" charset="0"/>
              <a:buChar char="◦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“I’m ok with it”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Mixed</a:t>
            </a:r>
          </a:p>
          <a:p>
            <a:pPr lvl="1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“Not for it, but I understand”</a:t>
            </a:r>
          </a:p>
          <a:p>
            <a:pPr lvl="1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“I get it, but you should still be able to smoke outside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6671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A2A3C-0B0B-4F59-B104-DFA3E7118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Sample Quotes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677D9-C31D-4BBA-9BFC-DCD9408BA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" marR="0" lvl="0" indent="-182880" algn="l" defTabSz="914400" rtl="0" eaLnBrk="1" fontAlgn="auto" latinLnBrk="0" hangingPunct="1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Clr>
                <a:prstClr val="black">
                  <a:lumMod val="85000"/>
                  <a:lumOff val="15000"/>
                </a:prstClr>
              </a:buClr>
              <a:buSzTx/>
              <a:buFont typeface="Garamond" pitchFamily="18" charset="0"/>
              <a:buChar char="◦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Opposed</a:t>
            </a:r>
          </a:p>
          <a:p>
            <a:pPr marL="457200" marR="0" lvl="1" indent="-18288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prstClr val="black">
                  <a:lumMod val="85000"/>
                  <a:lumOff val="15000"/>
                </a:prstClr>
              </a:buClr>
              <a:buSzTx/>
              <a:buFont typeface="Garamond" pitchFamily="18" charset="0"/>
              <a:buChar char="◦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“If I cannot smoke, I’m afraid I will leave AMA”</a:t>
            </a:r>
          </a:p>
          <a:p>
            <a:pPr marL="457200" marR="0" lvl="1" indent="-18288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prstClr val="black">
                  <a:lumMod val="85000"/>
                  <a:lumOff val="15000"/>
                </a:prstClr>
              </a:buClr>
              <a:buSzTx/>
              <a:buFont typeface="Garamond" pitchFamily="18" charset="0"/>
              <a:buChar char="◦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“Bad enough you have to stop fentanyl, then they want you to stop cigarettes”</a:t>
            </a:r>
          </a:p>
          <a:p>
            <a:pPr marL="457200" marR="0" lvl="1" indent="-18288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prstClr val="black">
                  <a:lumMod val="85000"/>
                  <a:lumOff val="15000"/>
                </a:prstClr>
              </a:buClr>
              <a:buSzTx/>
              <a:buFont typeface="Garamond" pitchFamily="18" charset="0"/>
              <a:buChar char="◦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“Huge step backwards for recovery, it sucks”</a:t>
            </a:r>
          </a:p>
          <a:p>
            <a:pPr marL="457200" marR="0" lvl="1" indent="-18288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prstClr val="black">
                  <a:lumMod val="85000"/>
                  <a:lumOff val="15000"/>
                </a:prstClr>
              </a:buClr>
              <a:buSzTx/>
              <a:buFont typeface="Garamond" pitchFamily="18" charset="0"/>
              <a:buChar char="◦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“The stress of quitting something else is holding me back”</a:t>
            </a:r>
          </a:p>
          <a:p>
            <a:pPr marL="457200" marR="0" lvl="1" indent="-18288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prstClr val="black">
                  <a:lumMod val="85000"/>
                  <a:lumOff val="15000"/>
                </a:prstClr>
              </a:buClr>
              <a:buSzTx/>
              <a:buFont typeface="Garamond" pitchFamily="18" charset="0"/>
              <a:buChar char="◦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“It’s unfair, one thing at a time, options for everyone”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292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48470-708B-4864-83B3-7D673807D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Research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6BD92-C6A5-44C4-9772-722CBD468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Given Philadelphia’s focus on increasing access to treatment,</a:t>
            </a:r>
          </a:p>
          <a:p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To what extent does the smoking ban in inpatient drug treatment facilities impact people’s willingness to seek treatment?</a:t>
            </a:r>
          </a:p>
          <a:p>
            <a:pPr lvl="1"/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To what extent does the smoking ban impact to people’s decisions to leave inpatient drug treatment early?</a:t>
            </a:r>
          </a:p>
          <a:p>
            <a:pPr lvl="1"/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8062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8756C-8A7E-4973-89B2-139B982DD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Discussion and 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6A195-400A-4C5B-9FA8-581F6D08C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The smoking ban appears to be playing a role in some people’s decisions about whether to enter inpatient treatment and in decisions to leave treatment early, particularly in a population of people with high levels of  housing instability and high rates of leaving treatment early</a:t>
            </a:r>
          </a:p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Further independent qualitative research on provider and client perspectives could create more insight into how barriers are operating</a:t>
            </a:r>
          </a:p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There may be a need to pause the ban or to dedicate certain facilities as having outdoor smoking options to lower the bar to accessing treatment </a:t>
            </a:r>
          </a:p>
        </p:txBody>
      </p:sp>
    </p:spTree>
    <p:extLst>
      <p:ext uri="{BB962C8B-B14F-4D97-AF65-F5344CB8AC3E}">
        <p14:creationId xmlns:p14="http://schemas.microsoft.com/office/powerpoint/2010/main" val="3226878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571C8-DF2C-4E2F-9F6D-6A4C8C5E7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952526"/>
          </a:xfrm>
        </p:spPr>
        <p:txBody>
          <a:bodyPr/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6A9CA-DA61-4E35-971D-AB59A4C25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595120"/>
            <a:ext cx="11277600" cy="4836160"/>
          </a:xfrm>
        </p:spPr>
        <p:txBody>
          <a:bodyPr>
            <a:normAutofit lnSpcReduction="10000"/>
          </a:bodyPr>
          <a:lstStyle/>
          <a:p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Procedures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</a:p>
          <a:p>
            <a:pPr lvl="1"/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Mixed method design</a:t>
            </a:r>
          </a:p>
          <a:p>
            <a:pPr lvl="1"/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Survey research design using Qualtrics with 13 close-ended questions and one open-ended (Due to challenges accessing the internet, Angels in Motion provided a tablet for people to use)</a:t>
            </a:r>
          </a:p>
          <a:p>
            <a:pPr marL="548640" lvl="2">
              <a:spcBef>
                <a:spcPts val="0"/>
              </a:spcBef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Screener:</a:t>
            </a:r>
          </a:p>
          <a:p>
            <a:pPr marL="822960" lvl="3">
              <a:spcBef>
                <a:spcPts val="0"/>
              </a:spcBef>
            </a:pPr>
            <a:r>
              <a:rPr lang="en-US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English speaking</a:t>
            </a:r>
          </a:p>
          <a:p>
            <a:pPr marL="822960" lvl="3">
              <a:spcBef>
                <a:spcPts val="0"/>
              </a:spcBef>
            </a:pPr>
            <a:r>
              <a:rPr lang="en-US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18 years and older</a:t>
            </a:r>
          </a:p>
          <a:p>
            <a:pPr marL="822960" lvl="3">
              <a:spcBef>
                <a:spcPts val="0"/>
              </a:spcBef>
            </a:pPr>
            <a:r>
              <a:rPr lang="en-US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Currently experiencing a substance use disorder </a:t>
            </a:r>
          </a:p>
          <a:p>
            <a:pPr marL="822960" lvl="3">
              <a:spcBef>
                <a:spcPts val="0"/>
              </a:spcBef>
            </a:pPr>
            <a:r>
              <a:rPr lang="en-US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Currently smoking cigarettes</a:t>
            </a:r>
          </a:p>
          <a:p>
            <a:pPr marL="822960" lvl="3">
              <a:spcBef>
                <a:spcPts val="0"/>
              </a:spcBef>
            </a:pPr>
            <a:r>
              <a:rPr lang="en-US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Resident of Philadelphia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21 people did not qualify for the study, resulting in a sample of 124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112 fully completed survey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15143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DD479-D113-4F3E-B6EB-5A46BC61D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Sample Demographics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A75D5934-BFFE-4939-82CE-B625455032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687959"/>
              </p:ext>
            </p:extLst>
          </p:nvPr>
        </p:nvGraphicFramePr>
        <p:xfrm>
          <a:off x="894080" y="2184400"/>
          <a:ext cx="10698479" cy="3734262"/>
        </p:xfrm>
        <a:graphic>
          <a:graphicData uri="http://schemas.openxmlformats.org/drawingml/2006/table">
            <a:tbl>
              <a:tblPr firstRow="1" firstCol="1" bandRow="1"/>
              <a:tblGrid>
                <a:gridCol w="3565397">
                  <a:extLst>
                    <a:ext uri="{9D8B030D-6E8A-4147-A177-3AD203B41FA5}">
                      <a16:colId xmlns:a16="http://schemas.microsoft.com/office/drawing/2014/main" val="3648432311"/>
                    </a:ext>
                  </a:extLst>
                </a:gridCol>
                <a:gridCol w="3566541">
                  <a:extLst>
                    <a:ext uri="{9D8B030D-6E8A-4147-A177-3AD203B41FA5}">
                      <a16:colId xmlns:a16="http://schemas.microsoft.com/office/drawing/2014/main" val="3338906777"/>
                    </a:ext>
                  </a:extLst>
                </a:gridCol>
                <a:gridCol w="3566541">
                  <a:extLst>
                    <a:ext uri="{9D8B030D-6E8A-4147-A177-3AD203B41FA5}">
                      <a16:colId xmlns:a16="http://schemas.microsoft.com/office/drawing/2014/main" val="847339920"/>
                    </a:ext>
                  </a:extLst>
                </a:gridCol>
              </a:tblGrid>
              <a:tr h="3408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Percentage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7668134"/>
                  </a:ext>
                </a:extLst>
              </a:tr>
              <a:tr h="3408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Gender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9310329"/>
                  </a:ext>
                </a:extLst>
              </a:tr>
              <a:tr h="3408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6617586"/>
                  </a:ext>
                </a:extLst>
              </a:tr>
              <a:tr h="3408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Female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5786135"/>
                  </a:ext>
                </a:extLst>
              </a:tr>
              <a:tr h="3408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8987635"/>
                  </a:ext>
                </a:extLst>
              </a:tr>
              <a:tr h="3408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810744"/>
                  </a:ext>
                </a:extLst>
              </a:tr>
              <a:tr h="3408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5831881"/>
                  </a:ext>
                </a:extLst>
              </a:tr>
              <a:tr h="3408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other races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641313"/>
                  </a:ext>
                </a:extLst>
              </a:tr>
              <a:tr h="3408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Housing status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7031340"/>
                  </a:ext>
                </a:extLst>
              </a:tr>
              <a:tr h="3260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Unhoused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0755402"/>
                  </a:ext>
                </a:extLst>
              </a:tr>
              <a:tr h="3408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Housed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7511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8270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1794000" y="140000"/>
            <a:ext cx="82296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2400" dirty="0">
                <a:solidFill>
                  <a:prstClr val="black"/>
                </a:solidFill>
                <a:latin typeface="Calibri"/>
              </a:rPr>
              <a:t>Q1 - Have you thought about going to inpatient drug and alcohol treatment since January 2019 when smoking was banned?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472731"/>
              </p:ext>
            </p:extLst>
          </p:nvPr>
        </p:nvGraphicFramePr>
        <p:xfrm>
          <a:off x="1971040" y="1181280"/>
          <a:ext cx="7473904" cy="14630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868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8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84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84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1104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Answer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104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83.93%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104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16.07%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1104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794F615-A903-44C5-AE6D-494548DA90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176596"/>
              </p:ext>
            </p:extLst>
          </p:nvPr>
        </p:nvGraphicFramePr>
        <p:xfrm>
          <a:off x="1794000" y="4035124"/>
          <a:ext cx="7650944" cy="14630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901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35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27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27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Answer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44.44%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55.56%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27596199-BF2A-4B52-9373-9AF2384360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336" y="3133318"/>
            <a:ext cx="8309568" cy="59136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1794000" y="140000"/>
            <a:ext cx="82296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3200" dirty="0">
                <a:solidFill>
                  <a:prstClr val="black"/>
                </a:solidFill>
                <a:latin typeface="Calibri"/>
              </a:rPr>
              <a:t>Q3 - How many times have you gone inpatient for drug and alcohol treatment since January 2019?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220443"/>
              </p:ext>
            </p:extLst>
          </p:nvPr>
        </p:nvGraphicFramePr>
        <p:xfrm>
          <a:off x="1794000" y="2146480"/>
          <a:ext cx="8349264" cy="3535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87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7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7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73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Answer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47.87%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25.53%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Two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8.51%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Three or more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18.09%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1794000" y="140000"/>
            <a:ext cx="82296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3200" dirty="0">
                <a:solidFill>
                  <a:prstClr val="black"/>
                </a:solidFill>
                <a:latin typeface="Calibri"/>
              </a:rPr>
              <a:t>Q4 - Were you able to smoke while inpatient?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836982"/>
              </p:ext>
            </p:extLst>
          </p:nvPr>
        </p:nvGraphicFramePr>
        <p:xfrm>
          <a:off x="1878000" y="1100000"/>
          <a:ext cx="8349264" cy="19253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87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7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7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73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Answer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36.73%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63.27%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1794000" y="140000"/>
            <a:ext cx="82296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3200" dirty="0">
                <a:solidFill>
                  <a:prstClr val="black"/>
                </a:solidFill>
                <a:latin typeface="Calibri"/>
              </a:rPr>
              <a:t>Q5 - Were you offered access to a smoking cessation program or device such as the patch?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751830"/>
              </p:ext>
            </p:extLst>
          </p:nvPr>
        </p:nvGraphicFramePr>
        <p:xfrm>
          <a:off x="1794000" y="2085520"/>
          <a:ext cx="8349264" cy="20726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87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7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7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73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Answer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87.76%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12.24%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1794000" y="140000"/>
            <a:ext cx="82296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3200" dirty="0">
                <a:solidFill>
                  <a:prstClr val="black"/>
                </a:solidFill>
                <a:latin typeface="Calibri"/>
              </a:rPr>
              <a:t>Q6 - Did you experience any delays in getting access to the smoking cessation program?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951796"/>
              </p:ext>
            </p:extLst>
          </p:nvPr>
        </p:nvGraphicFramePr>
        <p:xfrm>
          <a:off x="1674336" y="2392680"/>
          <a:ext cx="8349264" cy="20726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87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7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7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73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Answer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46.51%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53.49%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avon">
      <a:majorFont>
        <a:latin typeface="Sagona Extra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agona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arquee">
    <a:dk1>
      <a:srgbClr val="000000"/>
    </a:dk1>
    <a:lt1>
      <a:sysClr val="window" lastClr="FFFFFF"/>
    </a:lt1>
    <a:dk2>
      <a:srgbClr val="5E5E5E"/>
    </a:dk2>
    <a:lt2>
      <a:srgbClr val="DDDDDD"/>
    </a:lt2>
    <a:accent1>
      <a:srgbClr val="418AB3"/>
    </a:accent1>
    <a:accent2>
      <a:srgbClr val="A6B727"/>
    </a:accent2>
    <a:accent3>
      <a:srgbClr val="F69200"/>
    </a:accent3>
    <a:accent4>
      <a:srgbClr val="838383"/>
    </a:accent4>
    <a:accent5>
      <a:srgbClr val="FEC306"/>
    </a:accent5>
    <a:accent6>
      <a:srgbClr val="DF5327"/>
    </a:accent6>
    <a:hlink>
      <a:srgbClr val="F59E00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DB95DD-0319-4EE5-8C5C-9CEDF75E02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2F3B215-496E-4790-A364-7C1C46DEC77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AE2713E1-6312-427E-BFCB-C5A5DA3013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{636C00B1-C9FC-4ACC-B8E7-C1CF057A4ADA}tf78829772_win32</Template>
  <TotalTime>1175</TotalTime>
  <Words>862</Words>
  <Application>Microsoft Office PowerPoint</Application>
  <PresentationFormat>Widescreen</PresentationFormat>
  <Paragraphs>268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Cambria</vt:lpstr>
      <vt:lpstr>Garamond</vt:lpstr>
      <vt:lpstr>Sagona Book</vt:lpstr>
      <vt:lpstr>Sagona ExtraLight</vt:lpstr>
      <vt:lpstr>SavonVTI</vt:lpstr>
      <vt:lpstr>Office Theme</vt:lpstr>
      <vt:lpstr>Impacts of the Inpatient smoking Ban</vt:lpstr>
      <vt:lpstr>Research questions</vt:lpstr>
      <vt:lpstr>Methods</vt:lpstr>
      <vt:lpstr>Sample Demographics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Q14 - Please provide us with any additional information you would like to share regarding your experiences with the smoking ban? </vt:lpstr>
      <vt:lpstr>Sample Quotes</vt:lpstr>
      <vt:lpstr>Sample Quotes</vt:lpstr>
      <vt:lpstr>Discussion and Implications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Impacts of the Inpatient smoking Ban</dc:title>
  <dc:creator>Bohrman, Casey</dc:creator>
  <cp:lastModifiedBy>Bohrman, Casey</cp:lastModifiedBy>
  <cp:revision>21</cp:revision>
  <dcterms:created xsi:type="dcterms:W3CDTF">2021-07-22T22:13:11Z</dcterms:created>
  <dcterms:modified xsi:type="dcterms:W3CDTF">2021-07-23T19:51:17Z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